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65" r:id="rId4"/>
    <p:sldId id="256" r:id="rId5"/>
    <p:sldId id="270" r:id="rId6"/>
    <p:sldId id="259" r:id="rId7"/>
    <p:sldId id="262" r:id="rId8"/>
    <p:sldId id="260" r:id="rId9"/>
    <p:sldId id="261" r:id="rId10"/>
    <p:sldId id="263" r:id="rId11"/>
    <p:sldId id="264" r:id="rId12"/>
    <p:sldId id="266" r:id="rId13"/>
    <p:sldId id="272" r:id="rId14"/>
    <p:sldId id="271" r:id="rId15"/>
    <p:sldId id="267" r:id="rId16"/>
    <p:sldId id="268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20E27-E295-45D7-8860-804CC22A1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04AC75-19D2-49E8-9FCC-83035E7E3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309C8-4E40-4526-812D-5BE677DD8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A1A3F-B96E-4519-818C-588643010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FAAC2-77F9-4578-906E-BC3F42B1A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67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6F68C-65CE-467C-9CFB-5F5B47B96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C1249F-5965-4245-886B-3248452936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27649-9CF8-4C28-A4B6-37B5F2DEC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BEAC6-B961-4EF7-8AED-6570DB92C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AFF0D-5FCD-47FF-A78E-F0D0F9B95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102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CA6FD2-CE09-494E-8F49-710ECE6A31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E65764-AF70-44B0-8EAC-26C8B089A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82A79-C4C0-4A55-A93D-860E98C7E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134FD-5DB1-45F2-8379-F70DA06A5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78571-2867-4761-8CAA-21521380C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7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4BAF7-AA2C-4B2F-9A29-CB8A32317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2F218-B83B-4AFE-8797-9AE6621F7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65B72-123E-459A-B1E2-98CBE63A3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914915-9B25-4517-9C55-99F1906DC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5C3AE-7BE4-48FC-8B66-F45785C87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062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0F335-7DA1-4296-847E-F2684E3EC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EC8C78-F744-4885-BACC-DC4C34058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7EDB5-0625-44E5-A46D-7B2E35CAF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DC24F-79B0-4082-B4A1-4B2C638DA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678FE-0663-4C22-9A1D-5144B3DE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80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FA6E-5565-42F3-8108-96AE4AE43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54B09-97BD-4F83-BD5A-730B53E40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E9FFBF-ED24-4CE9-9E9A-5D8FB828D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CFB67C-4143-4575-A060-B98F78241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7E4DC1-E5EE-4759-9AF8-BF2756F51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709AA-5044-493B-86EB-77CC6BB8F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608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7411F-E624-448A-8B24-95129B08B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E4DF8-8A1D-4375-B598-16C0D18F8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4C701C-9270-468B-B6FA-358849C6E4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325CD8-7514-4151-97C1-E47724B162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91B801-9E34-47A1-A0FD-42ABA264C2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326AB-20C1-4866-A34B-CB72A1EEA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447755-F753-4595-90E0-DF94C9AE9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7B3CBC-349D-4E22-841D-DD3B3630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77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8D39B-C947-4C7C-BFC7-64CFF61B9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ED9799-A37E-48F3-8E5E-BF3598366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25B8FE-D8AB-412C-87B1-9714E92DA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519FCE-E06A-4FE1-983E-063831E06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192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834B96-A030-4BE0-AEAB-BBC6154FB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4821DC-199F-43E2-BA94-7670EF63F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EC897C-5482-4B05-B98C-DC5B4DAAE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65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D7352-F22B-4FBF-9D3B-0DFE65D39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5A426-BC75-436B-92B1-D09A95588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B09A6-C91D-4D13-8ECC-9F757D8048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68C58F-8592-400C-949B-C363927CF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170F-DC67-4660-8250-7B019D3A0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763232-6912-4760-9FF2-3093EB83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54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377D8-C904-46E3-98AD-C5346C806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FD44A2-0835-4893-AE0E-AA2DC23197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61652C-4D07-4EF9-A562-4DEEE635A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433B54-37FE-4775-B2C6-8453BA9D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AF74C9-F79D-41EE-BC2A-0E2006DB5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1FCA8-6A11-4F51-ABB6-637C8D426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691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B3C8B7-9BD7-47EC-877E-BCD709729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75002-4890-4E16-958D-D01816BCA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A1B6B-63C4-48E3-AE23-872A3DDC5D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4DF2A-21A2-4D9A-8755-C731AD00D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984AE-BC75-4F0E-A3FE-40F609969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45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AF76C-8D3D-4E6B-9479-330B5F7BE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Interface design for </a:t>
            </a:r>
            <a:r>
              <a:rPr lang="en-US" dirty="0" err="1"/>
              <a:t>GeoDSS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1FB3F-E918-4383-A719-96ECF5F7C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747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the designer must understand how people think and work</a:t>
            </a:r>
          </a:p>
          <a:p>
            <a:r>
              <a:rPr lang="en-US" sz="2400" dirty="0"/>
              <a:t>need to find a good balance/substitute/mapping for functions/algorithms -&gt; buttons/menu items</a:t>
            </a:r>
          </a:p>
          <a:p>
            <a:endParaRPr lang="en-US" sz="2400" dirty="0"/>
          </a:p>
          <a:p>
            <a:r>
              <a:rPr lang="en-US" sz="2400" dirty="0"/>
              <a:t>Need to understand the database.</a:t>
            </a:r>
          </a:p>
          <a:p>
            <a:pPr marL="457200" lvl="1" indent="0">
              <a:buNone/>
            </a:pPr>
            <a:r>
              <a:rPr lang="en-US" dirty="0"/>
              <a:t>1. Census: e.g. Population distribution</a:t>
            </a:r>
          </a:p>
          <a:p>
            <a:pPr marL="457200" lvl="1" indent="0">
              <a:buNone/>
            </a:pPr>
            <a:r>
              <a:rPr lang="en-US" dirty="0"/>
              <a:t>2. Water Resource Data: e.g.  Water distribution</a:t>
            </a:r>
          </a:p>
          <a:p>
            <a:pPr marL="457200" lvl="1" indent="0">
              <a:buNone/>
            </a:pPr>
            <a:r>
              <a:rPr lang="en-US" dirty="0"/>
              <a:t>3. Weather Data: e.g. Precipitation distribution</a:t>
            </a:r>
          </a:p>
        </p:txBody>
      </p:sp>
    </p:spTree>
    <p:extLst>
      <p:ext uri="{BB962C8B-B14F-4D97-AF65-F5344CB8AC3E}">
        <p14:creationId xmlns:p14="http://schemas.microsoft.com/office/powerpoint/2010/main" val="123246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563FC-DC94-4E0C-9624-EC7371C98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Configurable Input Options – Custom Views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E2789D-23C9-41BF-A563-CDEE15422A5B}"/>
              </a:ext>
            </a:extLst>
          </p:cNvPr>
          <p:cNvSpPr/>
          <p:nvPr/>
        </p:nvSpPr>
        <p:spPr>
          <a:xfrm>
            <a:off x="1676400" y="3429000"/>
            <a:ext cx="4219575" cy="27409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F9FE258-26B9-4ED0-AC84-51A963108B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6400" y="1914402"/>
            <a:ext cx="7735712" cy="435133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93E1A7C-5197-41C3-9E1A-BE38D6FED3D7}"/>
              </a:ext>
            </a:extLst>
          </p:cNvPr>
          <p:cNvSpPr/>
          <p:nvPr/>
        </p:nvSpPr>
        <p:spPr>
          <a:xfrm>
            <a:off x="4296792" y="3071674"/>
            <a:ext cx="781235" cy="3573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4F3C38-A869-4A08-BBDF-4D4F989620EF}"/>
              </a:ext>
            </a:extLst>
          </p:cNvPr>
          <p:cNvSpPr/>
          <p:nvPr/>
        </p:nvSpPr>
        <p:spPr>
          <a:xfrm>
            <a:off x="1757779" y="3440097"/>
            <a:ext cx="3701988" cy="24835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50CC6F-E2E3-44BE-B036-7D8C92A1E462}"/>
              </a:ext>
            </a:extLst>
          </p:cNvPr>
          <p:cNvSpPr txBox="1"/>
          <p:nvPr/>
        </p:nvSpPr>
        <p:spPr>
          <a:xfrm>
            <a:off x="1757779" y="3440097"/>
            <a:ext cx="30716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Radio Button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Follows System guided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Forms intermediate layers by prompting user one choice at a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773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76D13-D283-4960-B946-C47CD4007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36751-81FC-40AB-9C59-54D0C02ED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Bokeh style – data encoded into image – works for 8 GB body texts. May be able to handle same amount of sketch/data source data</a:t>
            </a:r>
          </a:p>
        </p:txBody>
      </p:sp>
    </p:spTree>
    <p:extLst>
      <p:ext uri="{BB962C8B-B14F-4D97-AF65-F5344CB8AC3E}">
        <p14:creationId xmlns:p14="http://schemas.microsoft.com/office/powerpoint/2010/main" val="3494638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446F0-7FA5-4259-80CE-A69B1166F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Try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76B18-85D8-4897-A448-5C52B8670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(1) Developing the spatiotemporal query interface </a:t>
            </a:r>
          </a:p>
          <a:p>
            <a:pPr marL="0" indent="0">
              <a:buNone/>
            </a:pPr>
            <a:r>
              <a:rPr lang="en-US" dirty="0"/>
              <a:t>- specify the geospatial coverage</a:t>
            </a:r>
          </a:p>
          <a:p>
            <a:pPr marL="0" indent="0">
              <a:buNone/>
            </a:pPr>
            <a:r>
              <a:rPr lang="en-US" dirty="0"/>
              <a:t>- temporal coverage</a:t>
            </a:r>
          </a:p>
          <a:p>
            <a:pPr marL="0" indent="0">
              <a:buNone/>
            </a:pPr>
            <a:r>
              <a:rPr lang="en-US" dirty="0"/>
              <a:t>- auto-detected features</a:t>
            </a:r>
          </a:p>
          <a:p>
            <a:pPr marL="0" indent="0">
              <a:buNone/>
            </a:pPr>
            <a:r>
              <a:rPr lang="en-US" dirty="0"/>
              <a:t>- including the feature range</a:t>
            </a:r>
          </a:p>
          <a:p>
            <a:pPr marL="0" indent="0">
              <a:buNone/>
            </a:pPr>
            <a:r>
              <a:rPr lang="en-US" dirty="0"/>
              <a:t>- stat graphs</a:t>
            </a:r>
          </a:p>
          <a:p>
            <a:pPr marL="0" indent="0">
              <a:buNone/>
            </a:pPr>
            <a:r>
              <a:rPr lang="en-US" dirty="0"/>
              <a:t>- analytics graph (e.g. correlation matrix, building a linear model, plotting clusters (e.g. k-means, </a:t>
            </a:r>
            <a:r>
              <a:rPr lang="en-US" dirty="0" err="1"/>
              <a:t>dbscan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652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5FC60-611B-4E64-B70D-B530C4CD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87326"/>
            <a:ext cx="10515600" cy="1325563"/>
          </a:xfrm>
        </p:spPr>
        <p:txBody>
          <a:bodyPr/>
          <a:lstStyle/>
          <a:p>
            <a:r>
              <a:rPr lang="en-US" dirty="0"/>
              <a:t>specify the geospatial coverage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CB3C5-653A-444F-B8F0-326A8ACD21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237"/>
            <a:ext cx="10515600" cy="4351338"/>
          </a:xfrm>
        </p:spPr>
        <p:txBody>
          <a:bodyPr>
            <a:normAutofit/>
          </a:bodyPr>
          <a:lstStyle/>
          <a:p>
            <a:r>
              <a:rPr lang="en-IN" sz="2400" dirty="0"/>
              <a:t>Idea: Live updating breadcrumb of location/co-ordinates with rough locations.</a:t>
            </a:r>
          </a:p>
          <a:p>
            <a:pPr lvl="1"/>
            <a:r>
              <a:rPr lang="en-IN" sz="2000" dirty="0" err="1"/>
              <a:t>E.g</a:t>
            </a:r>
            <a:r>
              <a:rPr lang="en-IN" sz="2000" dirty="0"/>
              <a:t> if the drawn region is between </a:t>
            </a:r>
            <a:r>
              <a:rPr lang="en-US" sz="2000" dirty="0"/>
              <a:t>41.95132, -114.01611 and (40.44695, -105.0293 -&gt; “Utah-Colorado” or Salt-Lake City County – Larimer County[Lat] and Idaho Falls – Capital Reef National Park[Long].</a:t>
            </a:r>
            <a:endParaRPr lang="en-IN" sz="20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AC7A5A-47D8-4CD2-BDBC-690429347D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390" r="33906" b="11666"/>
          <a:stretch/>
        </p:blipFill>
        <p:spPr>
          <a:xfrm>
            <a:off x="0" y="2952750"/>
            <a:ext cx="8058150" cy="390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872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F82D-BBC4-4A0C-80B2-565E3F506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94044-332D-4BCD-9EA6-C286BF548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general ideas -&gt; </a:t>
            </a:r>
          </a:p>
          <a:p>
            <a:r>
              <a:rPr lang="en-US" dirty="0"/>
              <a:t>main objectives -&gt; </a:t>
            </a:r>
          </a:p>
          <a:p>
            <a:r>
              <a:rPr lang="en-US" dirty="0"/>
              <a:t>wireframes -&gt; </a:t>
            </a:r>
          </a:p>
          <a:p>
            <a:r>
              <a:rPr lang="en-US" dirty="0"/>
              <a:t>coding the pages with their core functionality -&gt; </a:t>
            </a:r>
          </a:p>
          <a:p>
            <a:r>
              <a:rPr lang="en-US" dirty="0"/>
              <a:t>implementing the final, polished design</a:t>
            </a:r>
          </a:p>
        </p:txBody>
      </p:sp>
    </p:spTree>
    <p:extLst>
      <p:ext uri="{BB962C8B-B14F-4D97-AF65-F5344CB8AC3E}">
        <p14:creationId xmlns:p14="http://schemas.microsoft.com/office/powerpoint/2010/main" val="38740898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2973B-D6CD-4A3B-956C-B88408520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A44DB-5C30-4710-986C-28419BE2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(2) Provenance enabled retractable user query </a:t>
            </a:r>
          </a:p>
          <a:p>
            <a:pPr marL="0" indent="0">
              <a:buNone/>
            </a:pPr>
            <a:r>
              <a:rPr lang="en-US" dirty="0"/>
              <a:t>- tracking the user’s query in the client device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2054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22C35-7694-4834-968E-2BA09CB77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72694-CCAD-47AC-ABB1-427054885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(3) radar-view: brushing and linking across different resolutions (e.g. current resolution vs. much lower resolution)</a:t>
            </a:r>
          </a:p>
          <a:p>
            <a:pPr marL="0" indent="0">
              <a:buNone/>
            </a:pPr>
            <a:r>
              <a:rPr lang="en-US" dirty="0"/>
              <a:t>- consider the data aggregation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234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A49DC-6AE4-43A9-9788-A783EFD13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Radar View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2DC648-AC85-4CFF-96BC-76751414C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5551" y="1690688"/>
            <a:ext cx="2607274" cy="31224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9FD4B5-7831-4C7B-B19D-A12120A3D518}"/>
              </a:ext>
            </a:extLst>
          </p:cNvPr>
          <p:cNvSpPr txBox="1"/>
          <p:nvPr/>
        </p:nvSpPr>
        <p:spPr>
          <a:xfrm>
            <a:off x="3886200" y="1504950"/>
            <a:ext cx="75749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mark the different points of interest.(drops or jumps in correlated values)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First: find the feature with highest relevance(correlation) to current feature. </a:t>
            </a:r>
            <a:r>
              <a:rPr lang="en-US" dirty="0" err="1"/>
              <a:t>E.g</a:t>
            </a:r>
            <a:r>
              <a:rPr lang="en-US" dirty="0"/>
              <a:t> Arable Land and Water Consumption in Nevada.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Second: Derive a relative scale for the values of the correlated feature in the area. E.g. Aggregation of County-wise consumption of water in the nearby districts to users area of interest. Counties around Lake Tahoe and the Colorado River will have higher water consumption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969C6C-0502-4157-BE95-2DFCF9B37C3B}"/>
              </a:ext>
            </a:extLst>
          </p:cNvPr>
          <p:cNvSpPr txBox="1"/>
          <p:nvPr/>
        </p:nvSpPr>
        <p:spPr>
          <a:xfrm>
            <a:off x="1949150" y="2438400"/>
            <a:ext cx="600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20KL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282179-E6BB-4819-9848-7F4F144D8CD0}"/>
              </a:ext>
            </a:extLst>
          </p:cNvPr>
          <p:cNvSpPr txBox="1"/>
          <p:nvPr/>
        </p:nvSpPr>
        <p:spPr>
          <a:xfrm>
            <a:off x="2549226" y="2603436"/>
            <a:ext cx="600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bg1"/>
                </a:solidFill>
              </a:rPr>
              <a:t>35KL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713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3987682-E7C0-4BE0-9F61-3B777AAC7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775" y="2143124"/>
            <a:ext cx="7610375" cy="471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32B436-AB57-41FE-8436-926B50D6BC8E}"/>
              </a:ext>
            </a:extLst>
          </p:cNvPr>
          <p:cNvSpPr txBox="1"/>
          <p:nvPr/>
        </p:nvSpPr>
        <p:spPr>
          <a:xfrm>
            <a:off x="190500" y="95250"/>
            <a:ext cx="11753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Maps and Overlays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141D8F-B991-4ACB-B2D3-F806BA323ADB}"/>
              </a:ext>
            </a:extLst>
          </p:cNvPr>
          <p:cNvSpPr txBox="1"/>
          <p:nvPr/>
        </p:nvSpPr>
        <p:spPr>
          <a:xfrm>
            <a:off x="257275" y="919132"/>
            <a:ext cx="74198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Expectations: </a:t>
            </a:r>
          </a:p>
          <a:p>
            <a:r>
              <a:rPr lang="en-US" sz="2400" dirty="0"/>
              <a:t>- Political Boundaries(here up to county level)</a:t>
            </a:r>
          </a:p>
          <a:p>
            <a:r>
              <a:rPr lang="en-US" sz="2400" dirty="0"/>
              <a:t>- Shading/Coloring done according to range of values.(choropleth style)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E4DC9-660C-4A3E-B40F-3C0B8234E06A}"/>
              </a:ext>
            </a:extLst>
          </p:cNvPr>
          <p:cNvSpPr txBox="1"/>
          <p:nvPr/>
        </p:nvSpPr>
        <p:spPr>
          <a:xfrm>
            <a:off x="115410" y="6604986"/>
            <a:ext cx="4287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Source: post on </a:t>
            </a:r>
            <a:r>
              <a:rPr lang="en-US" sz="1400" dirty="0" err="1"/>
              <a:t>reddits’s</a:t>
            </a:r>
            <a:r>
              <a:rPr lang="en-US" sz="1400" dirty="0"/>
              <a:t> r/</a:t>
            </a:r>
            <a:r>
              <a:rPr lang="en-US" sz="1400" dirty="0" err="1"/>
              <a:t>dataisbeautiful</a:t>
            </a: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FF39B2-9417-4668-ADD7-C90DEA69B33F}"/>
              </a:ext>
            </a:extLst>
          </p:cNvPr>
          <p:cNvSpPr txBox="1"/>
          <p:nvPr/>
        </p:nvSpPr>
        <p:spPr>
          <a:xfrm>
            <a:off x="257275" y="2849732"/>
            <a:ext cx="414604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Questions:</a:t>
            </a:r>
          </a:p>
          <a:p>
            <a:endParaRPr lang="en-US" sz="2000" dirty="0"/>
          </a:p>
          <a:p>
            <a:r>
              <a:rPr lang="en-US" sz="2000" dirty="0"/>
              <a:t>1. Base unit of division</a:t>
            </a:r>
          </a:p>
          <a:p>
            <a:r>
              <a:rPr lang="en-US" sz="2000" dirty="0"/>
              <a:t> - e.g. County, square mile,</a:t>
            </a:r>
          </a:p>
          <a:p>
            <a:r>
              <a:rPr lang="en-US" sz="2000" dirty="0"/>
              <a:t>2. Entities and their attributes:</a:t>
            </a:r>
          </a:p>
          <a:p>
            <a:r>
              <a:rPr lang="en-US" sz="2000" dirty="0"/>
              <a:t> - e.g. Dams and Water Volume</a:t>
            </a:r>
          </a:p>
          <a:p>
            <a:r>
              <a:rPr lang="en-US" sz="2000" dirty="0"/>
              <a:t>3. Overlay, or heatmaps-style Polygon shading? Depends on the info being queried. </a:t>
            </a:r>
          </a:p>
          <a:p>
            <a:r>
              <a:rPr lang="en-US" sz="2000" dirty="0"/>
              <a:t>(will have to switch between continuous and discrete acc to feature.)</a:t>
            </a:r>
          </a:p>
          <a:p>
            <a:pPr marL="342900" indent="-342900">
              <a:buFontTx/>
              <a:buChar char="-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73608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ED28ED-C8FC-4C56-AE47-46B8A598DF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730966"/>
              </p:ext>
            </p:extLst>
          </p:nvPr>
        </p:nvGraphicFramePr>
        <p:xfrm>
          <a:off x="0" y="0"/>
          <a:ext cx="12296774" cy="6857999"/>
        </p:xfrm>
        <a:graphic>
          <a:graphicData uri="http://schemas.openxmlformats.org/drawingml/2006/table">
            <a:tbl>
              <a:tblPr/>
              <a:tblGrid>
                <a:gridCol w="2539014">
                  <a:extLst>
                    <a:ext uri="{9D8B030D-6E8A-4147-A177-3AD203B41FA5}">
                      <a16:colId xmlns:a16="http://schemas.microsoft.com/office/drawing/2014/main" val="774020502"/>
                    </a:ext>
                  </a:extLst>
                </a:gridCol>
                <a:gridCol w="2379696">
                  <a:extLst>
                    <a:ext uri="{9D8B030D-6E8A-4147-A177-3AD203B41FA5}">
                      <a16:colId xmlns:a16="http://schemas.microsoft.com/office/drawing/2014/main" val="4032761442"/>
                    </a:ext>
                  </a:extLst>
                </a:gridCol>
                <a:gridCol w="2459355">
                  <a:extLst>
                    <a:ext uri="{9D8B030D-6E8A-4147-A177-3AD203B41FA5}">
                      <a16:colId xmlns:a16="http://schemas.microsoft.com/office/drawing/2014/main" val="2546286354"/>
                    </a:ext>
                  </a:extLst>
                </a:gridCol>
                <a:gridCol w="3331189">
                  <a:extLst>
                    <a:ext uri="{9D8B030D-6E8A-4147-A177-3AD203B41FA5}">
                      <a16:colId xmlns:a16="http://schemas.microsoft.com/office/drawing/2014/main" val="2735100307"/>
                    </a:ext>
                  </a:extLst>
                </a:gridCol>
                <a:gridCol w="1587520">
                  <a:extLst>
                    <a:ext uri="{9D8B030D-6E8A-4147-A177-3AD203B41FA5}">
                      <a16:colId xmlns:a16="http://schemas.microsoft.com/office/drawing/2014/main" val="3319210656"/>
                    </a:ext>
                  </a:extLst>
                </a:gridCol>
              </a:tblGrid>
              <a:tr h="556515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Area Type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GEOID Structure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Number of Digits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Example Geographic Area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Example GEOID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815365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Texas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6494166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County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2+3=5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3191706"/>
                  </a:ext>
                </a:extLst>
              </a:tr>
              <a:tr h="556515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County Subdivision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STATE+COUNTY+COUSUB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2+3+5=10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Pasadena CCD,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4820192975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570110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Places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STATE+PLACE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2+5=7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Houston,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4835000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2456357"/>
                  </a:ext>
                </a:extLst>
              </a:tr>
              <a:tr h="556515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Census Tract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STATE+COUNTY+TRACT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2+3+6=11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Census Tract 2231 in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48201223100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35148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 Group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STATE+COUNTY+TRACT+BLOCK GROUP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2+3+6+1=12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 Group 1 in Census Tract 2231 in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482012231001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113549"/>
                  </a:ext>
                </a:extLst>
              </a:tr>
              <a:tr h="114811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Block*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STATE+COUNTY+TRACT+BLOCK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2+3+6+4=15 (Note – some blocks also contain a one character suffix (A, B, C, ect.)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 1050 in Census Tract 2231 in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482012231001050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959084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Congressional District (113th Congress)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STATE+CD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2+2=4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Connecticut District 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902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909212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 Legislative District (Upper Chamber)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STATE+SLDU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2+3=5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Connecticut State Senate District 33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9033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217633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 Legislative District (Lower Chamber)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STATE+SLDL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2+3=5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Connecticut State House District 147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9147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604701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ZCTA **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ZCTA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Suitland, MD ZCTA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20746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136044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A9C17A81-56D6-4DF1-B5AD-12D712D651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5550" y="2074922"/>
            <a:ext cx="9801225" cy="523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867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C420A5EE-093F-421E-895F-85753C9568FF}"/>
              </a:ext>
            </a:extLst>
          </p:cNvPr>
          <p:cNvSpPr/>
          <p:nvPr/>
        </p:nvSpPr>
        <p:spPr>
          <a:xfrm>
            <a:off x="2030583" y="1266240"/>
            <a:ext cx="1624613" cy="76348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r>
              <a:rPr lang="en-US" baseline="30000" dirty="0"/>
              <a:t>st</a:t>
            </a:r>
            <a:endParaRPr lang="en-US" dirty="0"/>
          </a:p>
          <a:p>
            <a:pPr algn="ctr"/>
            <a:r>
              <a:rPr lang="en-US" dirty="0"/>
              <a:t>Area/Overlay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94E4F6-833F-4A77-B29C-58971FF08FAB}"/>
              </a:ext>
            </a:extLst>
          </p:cNvPr>
          <p:cNvSpPr txBox="1"/>
          <p:nvPr/>
        </p:nvSpPr>
        <p:spPr>
          <a:xfrm>
            <a:off x="326069" y="1463314"/>
            <a:ext cx="852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A3406F6-69F6-4000-ADC2-10CA8419331B}"/>
              </a:ext>
            </a:extLst>
          </p:cNvPr>
          <p:cNvCxnSpPr>
            <a:stCxn id="5" idx="3"/>
            <a:endCxn id="4" idx="1"/>
          </p:cNvCxnSpPr>
          <p:nvPr/>
        </p:nvCxnSpPr>
        <p:spPr>
          <a:xfrm>
            <a:off x="1178326" y="1647980"/>
            <a:ext cx="852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AE0309-7923-4A83-A74A-255BE27C9768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3655196" y="1647980"/>
            <a:ext cx="1085294" cy="20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E481C8AE-6131-40FE-A664-61CFE9180282}"/>
              </a:ext>
            </a:extLst>
          </p:cNvPr>
          <p:cNvSpPr/>
          <p:nvPr/>
        </p:nvSpPr>
        <p:spPr>
          <a:xfrm>
            <a:off x="4740490" y="941033"/>
            <a:ext cx="1786632" cy="145413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30000" dirty="0"/>
              <a:t>Nth </a:t>
            </a:r>
            <a:r>
              <a:rPr lang="en-US" dirty="0"/>
              <a:t>Area/Overlay</a:t>
            </a:r>
          </a:p>
          <a:p>
            <a:pPr algn="ctr"/>
            <a:r>
              <a:rPr lang="en-US" dirty="0"/>
              <a:t>+</a:t>
            </a:r>
          </a:p>
          <a:p>
            <a:pPr algn="ctr"/>
            <a:r>
              <a:rPr lang="en-US" dirty="0"/>
              <a:t>N-1 Overlay Transformation</a:t>
            </a:r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6F78E7BC-6400-4E85-8313-EFFA303E1689}"/>
              </a:ext>
            </a:extLst>
          </p:cNvPr>
          <p:cNvCxnSpPr>
            <a:cxnSpLocks/>
            <a:stCxn id="11" idx="3"/>
            <a:endCxn id="11" idx="1"/>
          </p:cNvCxnSpPr>
          <p:nvPr/>
        </p:nvCxnSpPr>
        <p:spPr>
          <a:xfrm flipH="1">
            <a:off x="4740490" y="1668100"/>
            <a:ext cx="1786632" cy="12700"/>
          </a:xfrm>
          <a:prstGeom prst="curvedConnector5">
            <a:avLst>
              <a:gd name="adj1" fmla="val -12795"/>
              <a:gd name="adj2" fmla="val 7524937"/>
              <a:gd name="adj3" fmla="val 11279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Alternate Process 19">
            <a:extLst>
              <a:ext uri="{FF2B5EF4-FFF2-40B4-BE49-F238E27FC236}">
                <a16:creationId xmlns:a16="http://schemas.microsoft.com/office/drawing/2014/main" id="{09D3FBA6-CDBB-49F5-9A4E-C28C1BC04EE3}"/>
              </a:ext>
            </a:extLst>
          </p:cNvPr>
          <p:cNvSpPr/>
          <p:nvPr/>
        </p:nvSpPr>
        <p:spPr>
          <a:xfrm>
            <a:off x="7809945" y="1266240"/>
            <a:ext cx="1624613" cy="76348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 Query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DE8A759-5B0B-4FF2-92EE-0B712340EFC0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 flipV="1">
            <a:off x="6527122" y="1647980"/>
            <a:ext cx="1282823" cy="20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1F43420-A8B5-45E8-B9CD-D8558FA06B9A}"/>
              </a:ext>
            </a:extLst>
          </p:cNvPr>
          <p:cNvSpPr/>
          <p:nvPr/>
        </p:nvSpPr>
        <p:spPr>
          <a:xfrm>
            <a:off x="4253328" y="775302"/>
            <a:ext cx="2760955" cy="20240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7553C0F-1525-4FD1-AC47-3A584A8415C1}"/>
              </a:ext>
            </a:extLst>
          </p:cNvPr>
          <p:cNvCxnSpPr>
            <a:cxnSpLocks/>
            <a:stCxn id="23" idx="3"/>
            <a:endCxn id="26" idx="0"/>
          </p:cNvCxnSpPr>
          <p:nvPr/>
        </p:nvCxnSpPr>
        <p:spPr>
          <a:xfrm flipH="1">
            <a:off x="1338124" y="2502968"/>
            <a:ext cx="3319536" cy="1706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id="{C1024C53-821B-49DC-A855-6A3B5D257AB5}"/>
              </a:ext>
            </a:extLst>
          </p:cNvPr>
          <p:cNvSpPr/>
          <p:nvPr/>
        </p:nvSpPr>
        <p:spPr>
          <a:xfrm>
            <a:off x="494745" y="4209080"/>
            <a:ext cx="1686757" cy="88601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Population Overlay for Colorado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7967176-2CEE-4121-872C-6C3BB39C3FF0}"/>
              </a:ext>
            </a:extLst>
          </p:cNvPr>
          <p:cNvSpPr txBox="1"/>
          <p:nvPr/>
        </p:nvSpPr>
        <p:spPr>
          <a:xfrm>
            <a:off x="68616" y="3827341"/>
            <a:ext cx="136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EE2523-8029-4B3F-AAE1-287F50F92494}"/>
              </a:ext>
            </a:extLst>
          </p:cNvPr>
          <p:cNvSpPr txBox="1"/>
          <p:nvPr/>
        </p:nvSpPr>
        <p:spPr>
          <a:xfrm>
            <a:off x="268920" y="109216"/>
            <a:ext cx="11692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System-Guided Search on a Query Interface</a:t>
            </a:r>
          </a:p>
        </p:txBody>
      </p:sp>
      <p:sp>
        <p:nvSpPr>
          <p:cNvPr id="34" name="Flowchart: Alternate Process 33">
            <a:extLst>
              <a:ext uri="{FF2B5EF4-FFF2-40B4-BE49-F238E27FC236}">
                <a16:creationId xmlns:a16="http://schemas.microsoft.com/office/drawing/2014/main" id="{C0A82254-C140-4B6D-84A5-13F01DCB3C9D}"/>
              </a:ext>
            </a:extLst>
          </p:cNvPr>
          <p:cNvSpPr/>
          <p:nvPr/>
        </p:nvSpPr>
        <p:spPr>
          <a:xfrm>
            <a:off x="2976253" y="4196673"/>
            <a:ext cx="1686757" cy="88601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Precipitation levels overlay for Larimer County 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9D14C6D-94A7-466B-BFC5-1CFCFE87F958}"/>
              </a:ext>
            </a:extLst>
          </p:cNvPr>
          <p:cNvCxnSpPr>
            <a:stCxn id="26" idx="3"/>
            <a:endCxn id="34" idx="1"/>
          </p:cNvCxnSpPr>
          <p:nvPr/>
        </p:nvCxnSpPr>
        <p:spPr>
          <a:xfrm flipV="1">
            <a:off x="2181502" y="4639680"/>
            <a:ext cx="794751" cy="12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lowchart: Alternate Process 37">
            <a:extLst>
              <a:ext uri="{FF2B5EF4-FFF2-40B4-BE49-F238E27FC236}">
                <a16:creationId xmlns:a16="http://schemas.microsoft.com/office/drawing/2014/main" id="{CC5F7386-2D40-497F-9A04-62BCDED9DFAB}"/>
              </a:ext>
            </a:extLst>
          </p:cNvPr>
          <p:cNvSpPr/>
          <p:nvPr/>
        </p:nvSpPr>
        <p:spPr>
          <a:xfrm>
            <a:off x="5271672" y="4196672"/>
            <a:ext cx="1686757" cy="88601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Water Resource levels for Horse tooth Reservoir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B54494E-87C5-4C8F-B35F-9981C28DD1DD}"/>
              </a:ext>
            </a:extLst>
          </p:cNvPr>
          <p:cNvCxnSpPr>
            <a:stCxn id="34" idx="3"/>
            <a:endCxn id="38" idx="1"/>
          </p:cNvCxnSpPr>
          <p:nvPr/>
        </p:nvCxnSpPr>
        <p:spPr>
          <a:xfrm flipV="1">
            <a:off x="4663010" y="4639679"/>
            <a:ext cx="6086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02771CB-DD3D-4897-B236-D0259207BFC5}"/>
              </a:ext>
            </a:extLst>
          </p:cNvPr>
          <p:cNvSpPr txBox="1"/>
          <p:nvPr/>
        </p:nvSpPr>
        <p:spPr>
          <a:xfrm>
            <a:off x="2390326" y="5227710"/>
            <a:ext cx="29895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(Population OR</a:t>
            </a:r>
          </a:p>
          <a:p>
            <a:r>
              <a:rPr lang="en-US" dirty="0"/>
              <a:t>Precipitation overlay changes to a height column distribution)</a:t>
            </a:r>
          </a:p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A93F983-691F-4D37-A98B-7D21690F4B8A}"/>
              </a:ext>
            </a:extLst>
          </p:cNvPr>
          <p:cNvSpPr txBox="1"/>
          <p:nvPr/>
        </p:nvSpPr>
        <p:spPr>
          <a:xfrm>
            <a:off x="5590527" y="5227710"/>
            <a:ext cx="19885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Plot an aggregation bin plot for large water bodies</a:t>
            </a:r>
          </a:p>
        </p:txBody>
      </p:sp>
    </p:spTree>
    <p:extLst>
      <p:ext uri="{BB962C8B-B14F-4D97-AF65-F5344CB8AC3E}">
        <p14:creationId xmlns:p14="http://schemas.microsoft.com/office/powerpoint/2010/main" val="2835397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93356-55C0-4A48-B47A-9BC0DCDDD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Bin plot</a:t>
            </a:r>
          </a:p>
        </p:txBody>
      </p:sp>
      <p:pic>
        <p:nvPicPr>
          <p:cNvPr id="8" name="aggregationbins">
            <a:hlinkClick r:id="" action="ppaction://media"/>
            <a:extLst>
              <a:ext uri="{FF2B5EF4-FFF2-40B4-BE49-F238E27FC236}">
                <a16:creationId xmlns:a16="http://schemas.microsoft.com/office/drawing/2014/main" id="{9DED170F-79A8-4260-AF81-D239487BA0A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9475" y="1825625"/>
            <a:ext cx="7891463" cy="4351338"/>
          </a:xfrm>
        </p:spPr>
      </p:pic>
    </p:spTree>
    <p:extLst>
      <p:ext uri="{BB962C8B-B14F-4D97-AF65-F5344CB8AC3E}">
        <p14:creationId xmlns:p14="http://schemas.microsoft.com/office/powerpoint/2010/main" val="167070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08E5F-1294-4CCF-B545-75B64BD3E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6828"/>
          </a:xfrm>
        </p:spPr>
        <p:txBody>
          <a:bodyPr/>
          <a:lstStyle/>
          <a:p>
            <a:r>
              <a:rPr lang="en-US" dirty="0"/>
              <a:t>Other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F77A9-3BC0-4523-91C6-60BA17C13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992" y="1168677"/>
            <a:ext cx="10515600" cy="5001304"/>
          </a:xfrm>
        </p:spPr>
        <p:txBody>
          <a:bodyPr>
            <a:normAutofit/>
          </a:bodyPr>
          <a:lstStyle/>
          <a:p>
            <a:r>
              <a:rPr lang="en-US" sz="2400" dirty="0"/>
              <a:t>Adding a breadcrumb to help the user trace their actions.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1DE677-6D86-4F59-8082-0DDFA3160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50" y="1703784"/>
            <a:ext cx="9163050" cy="5154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47909C9-FDCA-4007-9A54-B3F7DE844D35}"/>
              </a:ext>
            </a:extLst>
          </p:cNvPr>
          <p:cNvSpPr/>
          <p:nvPr/>
        </p:nvSpPr>
        <p:spPr>
          <a:xfrm>
            <a:off x="7543800" y="3343275"/>
            <a:ext cx="4248150" cy="3524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7AB02C-3795-4063-AE79-04CA6CC518A9}"/>
              </a:ext>
            </a:extLst>
          </p:cNvPr>
          <p:cNvSpPr txBox="1"/>
          <p:nvPr/>
        </p:nvSpPr>
        <p:spPr>
          <a:xfrm>
            <a:off x="3241367" y="3613212"/>
            <a:ext cx="42481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Fort Collins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Population Density: 3,023 people/sq. mile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Precipitation(in mm): 148 mm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Water Resources: 100 km</a:t>
            </a:r>
            <a:r>
              <a:rPr lang="en-US" baseline="30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41884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51D9B1-7EEF-431E-93AD-003B6217B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58758D-2345-4757-B166-0C131C72DF0E}"/>
              </a:ext>
            </a:extLst>
          </p:cNvPr>
          <p:cNvSpPr txBox="1"/>
          <p:nvPr/>
        </p:nvSpPr>
        <p:spPr>
          <a:xfrm>
            <a:off x="432602" y="2690336"/>
            <a:ext cx="44678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Lake Warren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Volume: 12000 km</a:t>
            </a:r>
            <a:r>
              <a:rPr lang="en-US" baseline="30000" dirty="0"/>
              <a:t>3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Source: Cache La Poudre River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Purity: 100ppm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Freshwater: Yes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C1175DC-51B8-417E-BDDA-DB32DEB2D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107704"/>
              </p:ext>
            </p:extLst>
          </p:nvPr>
        </p:nvGraphicFramePr>
        <p:xfrm>
          <a:off x="112452" y="4232672"/>
          <a:ext cx="587701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092">
                  <a:extLst>
                    <a:ext uri="{9D8B030D-6E8A-4147-A177-3AD203B41FA5}">
                      <a16:colId xmlns:a16="http://schemas.microsoft.com/office/drawing/2014/main" val="738097287"/>
                    </a:ext>
                  </a:extLst>
                </a:gridCol>
                <a:gridCol w="1020932">
                  <a:extLst>
                    <a:ext uri="{9D8B030D-6E8A-4147-A177-3AD203B41FA5}">
                      <a16:colId xmlns:a16="http://schemas.microsoft.com/office/drawing/2014/main" val="3625440278"/>
                    </a:ext>
                  </a:extLst>
                </a:gridCol>
                <a:gridCol w="861134">
                  <a:extLst>
                    <a:ext uri="{9D8B030D-6E8A-4147-A177-3AD203B41FA5}">
                      <a16:colId xmlns:a16="http://schemas.microsoft.com/office/drawing/2014/main" val="776014114"/>
                    </a:ext>
                  </a:extLst>
                </a:gridCol>
                <a:gridCol w="1624613">
                  <a:extLst>
                    <a:ext uri="{9D8B030D-6E8A-4147-A177-3AD203B41FA5}">
                      <a16:colId xmlns:a16="http://schemas.microsoft.com/office/drawing/2014/main" val="3937437569"/>
                    </a:ext>
                  </a:extLst>
                </a:gridCol>
                <a:gridCol w="1506244">
                  <a:extLst>
                    <a:ext uri="{9D8B030D-6E8A-4147-A177-3AD203B41FA5}">
                      <a16:colId xmlns:a16="http://schemas.microsoft.com/office/drawing/2014/main" val="14083270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Breadth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Depth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Water Surface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Volume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766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563 km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257 km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406 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82,097 sq. km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12,232 cubic km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0973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7826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FB84-A070-46F8-B1FC-65084E42C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664"/>
            <a:ext cx="10515600" cy="917612"/>
          </a:xfrm>
        </p:spPr>
        <p:txBody>
          <a:bodyPr/>
          <a:lstStyle/>
          <a:p>
            <a:r>
              <a:rPr lang="en-US" dirty="0"/>
              <a:t>Other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9132E-EAD9-4DE5-97DE-DAC2D2092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7276"/>
            <a:ext cx="10515600" cy="5362574"/>
          </a:xfrm>
        </p:spPr>
        <p:txBody>
          <a:bodyPr>
            <a:normAutofit/>
          </a:bodyPr>
          <a:lstStyle/>
          <a:p>
            <a:r>
              <a:rPr lang="en-US" sz="2000" dirty="0"/>
              <a:t>Having a data-flow graph on the left hand side.</a:t>
            </a:r>
          </a:p>
          <a:p>
            <a:r>
              <a:rPr lang="en-US" sz="2000" dirty="0"/>
              <a:t>to show the users the data sources they’re using</a:t>
            </a:r>
          </a:p>
          <a:p>
            <a:r>
              <a:rPr lang="en-US" sz="2000" dirty="0"/>
              <a:t>And to keep track of any transformations they could be doing.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42FBFBE4-988F-4260-9B89-45DB55D22206}"/>
              </a:ext>
            </a:extLst>
          </p:cNvPr>
          <p:cNvSpPr/>
          <p:nvPr/>
        </p:nvSpPr>
        <p:spPr>
          <a:xfrm>
            <a:off x="1192751" y="2663007"/>
            <a:ext cx="1603715" cy="11011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Water Volume: </a:t>
            </a:r>
          </a:p>
          <a:p>
            <a:pPr algn="ctr"/>
            <a:r>
              <a:rPr lang="en-US" dirty="0" err="1"/>
              <a:t>Horsetooth</a:t>
            </a:r>
            <a:r>
              <a:rPr lang="en-US" dirty="0"/>
              <a:t> Dam</a:t>
            </a: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84B20E10-A348-4719-B817-4FFE7A891325}"/>
              </a:ext>
            </a:extLst>
          </p:cNvPr>
          <p:cNvSpPr/>
          <p:nvPr/>
        </p:nvSpPr>
        <p:spPr>
          <a:xfrm>
            <a:off x="3295093" y="2796869"/>
            <a:ext cx="1782933" cy="74651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Temperature: Larimer County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0D0ECCD-8623-457D-9A25-AAA221586056}"/>
              </a:ext>
            </a:extLst>
          </p:cNvPr>
          <p:cNvCxnSpPr>
            <a:cxnSpLocks/>
            <a:stCxn id="5" idx="2"/>
            <a:endCxn id="19" idx="5"/>
          </p:cNvCxnSpPr>
          <p:nvPr/>
        </p:nvCxnSpPr>
        <p:spPr>
          <a:xfrm flipH="1">
            <a:off x="3744526" y="3543379"/>
            <a:ext cx="442034" cy="88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C4397F-BDA7-43BA-81FF-6C35344398E6}"/>
              </a:ext>
            </a:extLst>
          </p:cNvPr>
          <p:cNvCxnSpPr>
            <a:cxnSpLocks/>
            <a:stCxn id="4" idx="2"/>
            <a:endCxn id="19" idx="1"/>
          </p:cNvCxnSpPr>
          <p:nvPr/>
        </p:nvCxnSpPr>
        <p:spPr>
          <a:xfrm>
            <a:off x="1994609" y="3764132"/>
            <a:ext cx="586942" cy="661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8428747-1707-43CC-951A-82B00FCE477A}"/>
              </a:ext>
            </a:extLst>
          </p:cNvPr>
          <p:cNvSpPr/>
          <p:nvPr/>
        </p:nvSpPr>
        <p:spPr>
          <a:xfrm>
            <a:off x="2139517" y="5276930"/>
            <a:ext cx="2047042" cy="8787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View:</a:t>
            </a:r>
          </a:p>
          <a:p>
            <a:pPr algn="ctr"/>
            <a:r>
              <a:rPr lang="en-US" dirty="0"/>
              <a:t>Projection of water level over 4 years</a:t>
            </a: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DA6277FF-D14E-452B-A3AA-9C6A81EA570B}"/>
              </a:ext>
            </a:extLst>
          </p:cNvPr>
          <p:cNvSpPr/>
          <p:nvPr/>
        </p:nvSpPr>
        <p:spPr>
          <a:xfrm>
            <a:off x="2000063" y="3875030"/>
            <a:ext cx="2325950" cy="110112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DCD3754-27C9-495E-8B3C-452344AC62E9}"/>
              </a:ext>
            </a:extLst>
          </p:cNvPr>
          <p:cNvCxnSpPr>
            <a:cxnSpLocks/>
            <a:stCxn id="19" idx="3"/>
            <a:endCxn id="10" idx="0"/>
          </p:cNvCxnSpPr>
          <p:nvPr/>
        </p:nvCxnSpPr>
        <p:spPr>
          <a:xfrm>
            <a:off x="3163038" y="4976155"/>
            <a:ext cx="0" cy="300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4C37089-F2AE-4D67-A147-B3D10791C80E}"/>
              </a:ext>
            </a:extLst>
          </p:cNvPr>
          <p:cNvSpPr txBox="1"/>
          <p:nvPr/>
        </p:nvSpPr>
        <p:spPr>
          <a:xfrm>
            <a:off x="2288080" y="4556036"/>
            <a:ext cx="189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Projection model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13881-D386-41E7-8576-4FAACEA5683F}"/>
              </a:ext>
            </a:extLst>
          </p:cNvPr>
          <p:cNvSpPr txBox="1"/>
          <p:nvPr/>
        </p:nvSpPr>
        <p:spPr>
          <a:xfrm>
            <a:off x="5850384" y="2450237"/>
            <a:ext cx="59528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Idea of source assessment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Like – coding Spark in Java</a:t>
            </a:r>
          </a:p>
        </p:txBody>
      </p:sp>
    </p:spTree>
    <p:extLst>
      <p:ext uri="{BB962C8B-B14F-4D97-AF65-F5344CB8AC3E}">
        <p14:creationId xmlns:p14="http://schemas.microsoft.com/office/powerpoint/2010/main" val="1844180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28BC03-EED7-41FB-8EF5-ACFCA99C9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856CB23A-0083-4CF8-B459-AA026227B15A}"/>
              </a:ext>
            </a:extLst>
          </p:cNvPr>
          <p:cNvSpPr/>
          <p:nvPr/>
        </p:nvSpPr>
        <p:spPr>
          <a:xfrm>
            <a:off x="1192751" y="2663007"/>
            <a:ext cx="1603715" cy="11011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Water Volume: </a:t>
            </a:r>
          </a:p>
          <a:p>
            <a:pPr algn="ctr"/>
            <a:r>
              <a:rPr lang="en-US" dirty="0" err="1"/>
              <a:t>Horsetooth</a:t>
            </a:r>
            <a:r>
              <a:rPr lang="en-US" dirty="0"/>
              <a:t> Dam</a:t>
            </a:r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02E7B19B-4DF4-4F76-8294-96CFA7117CAD}"/>
              </a:ext>
            </a:extLst>
          </p:cNvPr>
          <p:cNvSpPr/>
          <p:nvPr/>
        </p:nvSpPr>
        <p:spPr>
          <a:xfrm>
            <a:off x="3295093" y="2796869"/>
            <a:ext cx="1782933" cy="74651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Temperature: Larimer County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27CC02F-14ED-4A03-BD99-539966D94FA3}"/>
              </a:ext>
            </a:extLst>
          </p:cNvPr>
          <p:cNvCxnSpPr>
            <a:cxnSpLocks/>
            <a:stCxn id="16" idx="2"/>
            <a:endCxn id="20" idx="5"/>
          </p:cNvCxnSpPr>
          <p:nvPr/>
        </p:nvCxnSpPr>
        <p:spPr>
          <a:xfrm flipH="1">
            <a:off x="3744526" y="3543379"/>
            <a:ext cx="442034" cy="88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4020B4-F172-4FD6-B50E-1CFB9FE0A0B8}"/>
              </a:ext>
            </a:extLst>
          </p:cNvPr>
          <p:cNvCxnSpPr>
            <a:cxnSpLocks/>
            <a:stCxn id="15" idx="2"/>
            <a:endCxn id="20" idx="1"/>
          </p:cNvCxnSpPr>
          <p:nvPr/>
        </p:nvCxnSpPr>
        <p:spPr>
          <a:xfrm>
            <a:off x="1994609" y="3764132"/>
            <a:ext cx="586942" cy="661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3FEAB001-BC4E-4137-8CD3-C1FFB3687BA0}"/>
              </a:ext>
            </a:extLst>
          </p:cNvPr>
          <p:cNvSpPr/>
          <p:nvPr/>
        </p:nvSpPr>
        <p:spPr>
          <a:xfrm>
            <a:off x="2139517" y="5276930"/>
            <a:ext cx="2047042" cy="8787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View:</a:t>
            </a:r>
          </a:p>
          <a:p>
            <a:pPr algn="ctr"/>
            <a:r>
              <a:rPr lang="en-US" dirty="0"/>
              <a:t>Projection of water level over 4 years</a:t>
            </a: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8389256-15D5-4FA4-9186-102D17CE040C}"/>
              </a:ext>
            </a:extLst>
          </p:cNvPr>
          <p:cNvSpPr/>
          <p:nvPr/>
        </p:nvSpPr>
        <p:spPr>
          <a:xfrm>
            <a:off x="2000063" y="3875030"/>
            <a:ext cx="2325950" cy="110112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363D29A-75AF-4370-8C19-87640474E410}"/>
              </a:ext>
            </a:extLst>
          </p:cNvPr>
          <p:cNvCxnSpPr>
            <a:cxnSpLocks/>
            <a:stCxn id="20" idx="3"/>
            <a:endCxn id="19" idx="0"/>
          </p:cNvCxnSpPr>
          <p:nvPr/>
        </p:nvCxnSpPr>
        <p:spPr>
          <a:xfrm>
            <a:off x="3163038" y="4976155"/>
            <a:ext cx="0" cy="300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D64C69E-FBFB-43F4-AE2E-165592CD259E}"/>
              </a:ext>
            </a:extLst>
          </p:cNvPr>
          <p:cNvSpPr txBox="1"/>
          <p:nvPr/>
        </p:nvSpPr>
        <p:spPr>
          <a:xfrm>
            <a:off x="2288080" y="4556036"/>
            <a:ext cx="189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Projection model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205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2334</TotalTime>
  <Words>867</Words>
  <Application>Microsoft Office PowerPoint</Application>
  <PresentationFormat>Widescreen</PresentationFormat>
  <Paragraphs>171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Roboto</vt:lpstr>
      <vt:lpstr>Wingdings</vt:lpstr>
      <vt:lpstr>Office Theme</vt:lpstr>
      <vt:lpstr>Query Interface design for GeoDSS</vt:lpstr>
      <vt:lpstr>PowerPoint Presentation</vt:lpstr>
      <vt:lpstr>PowerPoint Presentation</vt:lpstr>
      <vt:lpstr>PowerPoint Presentation</vt:lpstr>
      <vt:lpstr>Aggregation Bin plot</vt:lpstr>
      <vt:lpstr>Other Ideas</vt:lpstr>
      <vt:lpstr>PowerPoint Presentation</vt:lpstr>
      <vt:lpstr>Other Ideas</vt:lpstr>
      <vt:lpstr>PowerPoint Presentation</vt:lpstr>
      <vt:lpstr>Configurable Input Options – Custom Views</vt:lpstr>
      <vt:lpstr>Outputs </vt:lpstr>
      <vt:lpstr>Second Try</vt:lpstr>
      <vt:lpstr>specify the geospatial coverage</vt:lpstr>
      <vt:lpstr>PowerPoint Presentation</vt:lpstr>
      <vt:lpstr>PowerPoint Presentation</vt:lpstr>
      <vt:lpstr>PowerPoint Presentation</vt:lpstr>
      <vt:lpstr>Radar 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Query Interface</dc:title>
  <dc:creator>Mehrotra,Sanket</dc:creator>
  <cp:lastModifiedBy>Mehrotra,Sanket</cp:lastModifiedBy>
  <cp:revision>77</cp:revision>
  <dcterms:created xsi:type="dcterms:W3CDTF">2020-05-25T13:56:13Z</dcterms:created>
  <dcterms:modified xsi:type="dcterms:W3CDTF">2020-05-29T05:55:05Z</dcterms:modified>
</cp:coreProperties>
</file>

<file path=docProps/thumbnail.jpeg>
</file>